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22"/>
  </p:notesMasterIdLst>
  <p:handoutMasterIdLst>
    <p:handoutMasterId r:id="rId23"/>
  </p:handoutMasterIdLst>
  <p:sldIdLst>
    <p:sldId id="394" r:id="rId3"/>
    <p:sldId id="466" r:id="rId4"/>
    <p:sldId id="500" r:id="rId5"/>
    <p:sldId id="559" r:id="rId6"/>
    <p:sldId id="567" r:id="rId7"/>
    <p:sldId id="568" r:id="rId8"/>
    <p:sldId id="569" r:id="rId9"/>
    <p:sldId id="570" r:id="rId10"/>
    <p:sldId id="571" r:id="rId11"/>
    <p:sldId id="578" r:id="rId12"/>
    <p:sldId id="579" r:id="rId13"/>
    <p:sldId id="508" r:id="rId14"/>
    <p:sldId id="532" r:id="rId15"/>
    <p:sldId id="510" r:id="rId16"/>
    <p:sldId id="535" r:id="rId17"/>
    <p:sldId id="583" r:id="rId18"/>
    <p:sldId id="582" r:id="rId19"/>
    <p:sldId id="584" r:id="rId20"/>
    <p:sldId id="586" r:id="rId2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AF375BD-05B5-4DFE-936F-3ACEF2AEC11A}">
          <p14:sldIdLst>
            <p14:sldId id="394"/>
            <p14:sldId id="466"/>
            <p14:sldId id="500"/>
          </p14:sldIdLst>
        </p14:section>
        <p14:section name="Abstraction" id="{498DBF25-FF60-42D0-BBD3-1BBB4DC77F1E}">
          <p14:sldIdLst>
            <p14:sldId id="559"/>
            <p14:sldId id="567"/>
            <p14:sldId id="568"/>
            <p14:sldId id="569"/>
          </p14:sldIdLst>
        </p14:section>
        <p14:section name="Generics" id="{BB3D1274-314E-486B-A4E3-BF3B12B0C74B}">
          <p14:sldIdLst>
            <p14:sldId id="570"/>
            <p14:sldId id="571"/>
          </p14:sldIdLst>
        </p14:section>
        <p14:section name="Enums &amp; Annotation" id="{99BB5A3A-6EB4-48F8-A616-DFD60AA49BAD}">
          <p14:sldIdLst>
            <p14:sldId id="578"/>
            <p14:sldId id="579"/>
          </p14:sldIdLst>
        </p14:section>
        <p14:section name="Reflection" id="{EE744253-62E6-4029-AF35-EC0C9EF2A88D}">
          <p14:sldIdLst>
            <p14:sldId id="508"/>
            <p14:sldId id="532"/>
          </p14:sldIdLst>
        </p14:section>
        <p14:section name="Unit Testing" id="{08887252-DAF3-4971-9475-E91B4DCD96D1}">
          <p14:sldIdLst>
            <p14:sldId id="510"/>
            <p14:sldId id="535"/>
          </p14:sldIdLst>
        </p14:section>
        <p14:section name="SOLID" id="{970D54DB-329B-457E-BEFF-0A1320B137D7}">
          <p14:sldIdLst>
            <p14:sldId id="583"/>
            <p14:sldId id="582"/>
            <p14:sldId id="584"/>
          </p14:sldIdLst>
        </p14:section>
        <p14:section name="Conclusion" id="{74117E1B-3537-40BA-9951-C68D5C3C80E5}">
          <p14:sldIdLst>
            <p14:sldId id="586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8DC9E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88750" autoAdjust="0"/>
  </p:normalViewPr>
  <p:slideViewPr>
    <p:cSldViewPr>
      <p:cViewPr varScale="1">
        <p:scale>
          <a:sx n="66" d="100"/>
          <a:sy n="66" d="100"/>
        </p:scale>
        <p:origin x="-840" y="-10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11/14/2017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11/14/2017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5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5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066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246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106363"/>
            <a:ext cx="6096000" cy="3429000"/>
          </a:xfrm>
        </p:spPr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3534601"/>
            <a:ext cx="6096000" cy="521339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Abstraction</a:t>
            </a:r>
            <a:r>
              <a:rPr lang="en-US" dirty="0">
                <a:latin typeface="+mn-lt"/>
                <a:ea typeface="+mn-ea"/>
                <a:cs typeface="+mn-cs"/>
              </a:rPr>
              <a:t> means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ignoring irrelevant features</a:t>
            </a:r>
            <a:r>
              <a:rPr lang="en-US" dirty="0">
                <a:latin typeface="+mn-lt"/>
                <a:ea typeface="+mn-ea"/>
                <a:cs typeface="+mn-cs"/>
              </a:rPr>
              <a:t>, properties, or functions and emphasizing the relevant ones,</a:t>
            </a:r>
            <a:r>
              <a:rPr lang="en-US" dirty="0">
                <a:solidFill>
                  <a:srgbClr val="EBFFD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latin typeface="+mn-lt"/>
                <a:ea typeface="+mn-ea"/>
                <a:cs typeface="+mn-cs"/>
              </a:rPr>
              <a:t>relevant to the project we develop.</a:t>
            </a:r>
          </a:p>
          <a:p>
            <a:pPr>
              <a:defRPr/>
            </a:pPr>
            <a:r>
              <a:rPr lang="en-US" dirty="0"/>
              <a:t>Abstraction helps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managing complexity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dirty="0"/>
              <a:t> is something we do every day: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Looking at an object, we see those things that have meaning to us and ignore all others.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Represent a complex reality with a simplified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en-US" dirty="0"/>
              <a:t>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In a bank application, customers have: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r>
              <a:rPr lang="en-US" dirty="0"/>
              <a:t>name, phone and address, but they don’t have :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/>
              <a:t>hair color and favorite drink, which we are </a:t>
            </a:r>
            <a:r>
              <a:rPr lang="en-GB" dirty="0"/>
              <a:t>disregarded from.</a:t>
            </a:r>
            <a:r>
              <a:rPr lang="en-US" dirty="0"/>
              <a:t> 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0999" y="4572000"/>
            <a:ext cx="6096001" cy="1205308"/>
            <a:chOff x="1713308" y="2659062"/>
            <a:chExt cx="8444047" cy="1496216"/>
          </a:xfrm>
        </p:grpSpPr>
        <p:sp>
          <p:nvSpPr>
            <p:cNvPr id="9" name="AutoShape 4"/>
            <p:cNvSpPr>
              <a:spLocks noChangeArrowheads="1"/>
            </p:cNvSpPr>
            <p:nvPr/>
          </p:nvSpPr>
          <p:spPr bwMode="auto">
            <a:xfrm>
              <a:off x="3398482" y="3048000"/>
              <a:ext cx="6758873" cy="1107278"/>
            </a:xfrm>
            <a:prstGeom prst="cloudCallout">
              <a:avLst>
                <a:gd name="adj1" fmla="val -54852"/>
                <a:gd name="adj2" fmla="val -61472"/>
              </a:avLst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95000"/>
                </a:lnSpc>
                <a:defRPr/>
              </a:pP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"</a:t>
              </a:r>
              <a:r>
                <a:rPr lang="en-US" sz="28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Relevant" to what?</a:t>
              </a:r>
            </a:p>
          </p:txBody>
        </p:sp>
        <p:pic>
          <p:nvPicPr>
            <p:cNvPr id="10" name="Picture 4" descr="C:\Trash\questionman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3308" y="2659062"/>
              <a:ext cx="1117310" cy="14962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850061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106363"/>
            <a:ext cx="6096000" cy="3429000"/>
          </a:xfrm>
        </p:spPr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3534601"/>
            <a:ext cx="6096000" cy="521339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Abstraction</a:t>
            </a:r>
            <a:r>
              <a:rPr lang="en-US" dirty="0">
                <a:latin typeface="+mn-lt"/>
                <a:ea typeface="+mn-ea"/>
                <a:cs typeface="+mn-cs"/>
              </a:rPr>
              <a:t> means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ignoring irrelevant features</a:t>
            </a:r>
            <a:r>
              <a:rPr lang="en-US" dirty="0">
                <a:latin typeface="+mn-lt"/>
                <a:ea typeface="+mn-ea"/>
                <a:cs typeface="+mn-cs"/>
              </a:rPr>
              <a:t>, properties, or functions and emphasizing the relevant ones,</a:t>
            </a:r>
            <a:r>
              <a:rPr lang="en-US" dirty="0">
                <a:solidFill>
                  <a:srgbClr val="EBFFD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latin typeface="+mn-lt"/>
                <a:ea typeface="+mn-ea"/>
                <a:cs typeface="+mn-cs"/>
              </a:rPr>
              <a:t>relevant to the project we develop.</a:t>
            </a:r>
          </a:p>
          <a:p>
            <a:pPr>
              <a:defRPr/>
            </a:pPr>
            <a:r>
              <a:rPr lang="en-US" dirty="0"/>
              <a:t>Abstraction helps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managing complexity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dirty="0"/>
              <a:t> is something we do every day: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Looking at an object, we see those things that have meaning to us and ignore all others.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Represent a complex reality with a simplified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en-US" dirty="0"/>
              <a:t>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In a bank application, customers have: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r>
              <a:rPr lang="en-US" dirty="0"/>
              <a:t>name, phone and address, but they don’t have :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/>
              <a:t>hair color and favorite drink, which we are </a:t>
            </a:r>
            <a:r>
              <a:rPr lang="en-GB" dirty="0"/>
              <a:t>disregarded from.</a:t>
            </a:r>
            <a:r>
              <a:rPr lang="en-US" dirty="0"/>
              <a:t> 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0999" y="4572000"/>
            <a:ext cx="6096001" cy="1205308"/>
            <a:chOff x="1713308" y="2659062"/>
            <a:chExt cx="8444047" cy="1496216"/>
          </a:xfrm>
        </p:grpSpPr>
        <p:sp>
          <p:nvSpPr>
            <p:cNvPr id="9" name="AutoShape 4"/>
            <p:cNvSpPr>
              <a:spLocks noChangeArrowheads="1"/>
            </p:cNvSpPr>
            <p:nvPr/>
          </p:nvSpPr>
          <p:spPr bwMode="auto">
            <a:xfrm>
              <a:off x="3398482" y="3048000"/>
              <a:ext cx="6758873" cy="1107278"/>
            </a:xfrm>
            <a:prstGeom prst="cloudCallout">
              <a:avLst>
                <a:gd name="adj1" fmla="val -54852"/>
                <a:gd name="adj2" fmla="val -61472"/>
              </a:avLst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95000"/>
                </a:lnSpc>
                <a:defRPr/>
              </a:pP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"</a:t>
              </a:r>
              <a:r>
                <a:rPr lang="en-US" sz="28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Relevant" to what?</a:t>
              </a:r>
            </a:p>
          </p:txBody>
        </p:sp>
        <p:pic>
          <p:nvPicPr>
            <p:cNvPr id="10" name="Picture 4" descr="C:\Trash\questionman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3308" y="2659062"/>
              <a:ext cx="1117310" cy="14962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4207073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217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631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465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163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036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11/14/2017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16AE5A5-EC9D-4C16-9FD8-E7C6C2DC85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04800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94D2B5B-976F-4802-A5E6-BB7B294A4A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2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25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700953"/>
            <a:ext cx="8125251" cy="1065047"/>
          </a:xfrm>
        </p:spPr>
        <p:txBody>
          <a:bodyPr>
            <a:normAutofit/>
          </a:bodyPr>
          <a:lstStyle/>
          <a:p>
            <a:r>
              <a:rPr lang="en-US" dirty="0"/>
              <a:t>OOP Advanced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740539"/>
            <a:ext cx="8125251" cy="1304135"/>
          </a:xfrm>
        </p:spPr>
        <p:txBody>
          <a:bodyPr>
            <a:normAutofit/>
          </a:bodyPr>
          <a:lstStyle/>
          <a:p>
            <a:r>
              <a:rPr lang="en-US" dirty="0"/>
              <a:t>Course Overview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 err="1"/>
              <a:t>SoftUni</a:t>
            </a:r>
            <a:r>
              <a:rPr lang="en-US" dirty="0"/>
              <a:t> Team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986296">
            <a:off x="5399100" y="3820889"/>
            <a:ext cx="1429366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Java OOP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EAAD0B5D-8762-4213-93AC-F2E6AC54C8B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86" y="2070568"/>
            <a:ext cx="2212117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3B510F73-2C4D-4D57-B025-CE6C1449217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35436" y="4020434"/>
            <a:ext cx="2253081" cy="24384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3B839087-9052-4CBF-9C66-D89D7C91E92A}"/>
              </a:ext>
            </a:extLst>
          </p:cNvPr>
          <p:cNvGrpSpPr/>
          <p:nvPr/>
        </p:nvGrpSpPr>
        <p:grpSpPr>
          <a:xfrm>
            <a:off x="7514890" y="3876530"/>
            <a:ext cx="3856632" cy="2212110"/>
            <a:chOff x="1751012" y="1371600"/>
            <a:chExt cx="8639175" cy="495531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57A720C5-D8D7-4E35-B1E4-517411625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51012" y="1371600"/>
              <a:ext cx="8639175" cy="4955310"/>
            </a:xfrm>
            <a:prstGeom prst="roundRect">
              <a:avLst>
                <a:gd name="adj" fmla="val 1792"/>
              </a:avLst>
            </a:prstGeom>
          </p:spPr>
        </p:pic>
        <p:pic>
          <p:nvPicPr>
            <p:cNvPr id="20" name="Picture 2" descr="Image result for oop coupling icon">
              <a:extLst>
                <a:ext uri="{FF2B5EF4-FFF2-40B4-BE49-F238E27FC236}">
                  <a16:creationId xmlns:a16="http://schemas.microsoft.com/office/drawing/2014/main" xmlns="" id="{87147DE4-97F6-43AF-A679-A64A006CE1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8399" y="1487055"/>
              <a:ext cx="4724399" cy="4724399"/>
            </a:xfrm>
            <a:prstGeom prst="roundRect">
              <a:avLst>
                <a:gd name="adj" fmla="val 4610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sz="3600" dirty="0"/>
              <a:t>A set of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predefined constants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Results in a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cleaner code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Enumeration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08012" y="1785261"/>
            <a:ext cx="109584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enum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Priority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HIGH, MEDIUM, LOW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82D1786-BFE5-4743-B946-E5FC7BCF9A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012" y="4028552"/>
            <a:ext cx="109584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Error error = new Error(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Priority.HIGH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…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if (error.getPriority.equals(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Priority.HIGH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)) { … }</a:t>
            </a:r>
          </a:p>
        </p:txBody>
      </p:sp>
    </p:spTree>
    <p:extLst>
      <p:ext uri="{BB962C8B-B14F-4D97-AF65-F5344CB8AC3E}">
        <p14:creationId xmlns:p14="http://schemas.microsoft.com/office/powerpoint/2010/main" val="13523317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74612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GB" sz="3200" dirty="0"/>
              <a:t>Provide metadata (data about the data)</a:t>
            </a:r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31812" y="4267200"/>
            <a:ext cx="11034600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@Override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toString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 { ... }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31812" y="5562600"/>
            <a:ext cx="11034600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@Test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void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testSetAge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 { ... }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6C1AA57-EAFD-4EF3-978E-2DF1EBBB0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012" y="1828800"/>
            <a:ext cx="4543425" cy="2152650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901B844-E261-438E-92EC-E93A3A03BA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04"/>
          <a:stretch/>
        </p:blipFill>
        <p:spPr>
          <a:xfrm>
            <a:off x="1465865" y="1828800"/>
            <a:ext cx="3694494" cy="2132549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xmlns="" id="{B7C4F4F2-7A98-4979-9C23-BB2BA677F053}"/>
              </a:ext>
            </a:extLst>
          </p:cNvPr>
          <p:cNvSpPr/>
          <p:nvPr/>
        </p:nvSpPr>
        <p:spPr>
          <a:xfrm>
            <a:off x="5561012" y="2532536"/>
            <a:ext cx="53340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4471917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5062976"/>
            <a:ext cx="8938472" cy="820600"/>
          </a:xfrm>
        </p:spPr>
        <p:txBody>
          <a:bodyPr/>
          <a:lstStyle/>
          <a:p>
            <a:r>
              <a:rPr lang="en-US" dirty="0"/>
              <a:t>Reflection</a:t>
            </a:r>
          </a:p>
        </p:txBody>
      </p:sp>
      <p:pic>
        <p:nvPicPr>
          <p:cNvPr id="3074" name="Picture 2" descr="Image result for reflection">
            <a:extLst>
              <a:ext uri="{FF2B5EF4-FFF2-40B4-BE49-F238E27FC236}">
                <a16:creationId xmlns:a16="http://schemas.microsoft.com/office/drawing/2014/main" xmlns="" id="{23BCF838-5BA3-4A77-9089-ACEAA2BE1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399" y="1532380"/>
            <a:ext cx="3122754" cy="3124200"/>
          </a:xfrm>
          <a:prstGeom prst="roundRect">
            <a:avLst>
              <a:gd name="adj" fmla="val 26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xmlns="" id="{E6A72EE0-1C56-4B3C-B2C4-E75356846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5540" y="5754968"/>
            <a:ext cx="8938472" cy="719034"/>
          </a:xfrm>
        </p:spPr>
        <p:txBody>
          <a:bodyPr/>
          <a:lstStyle/>
          <a:p>
            <a:r>
              <a:rPr lang="en-US" dirty="0"/>
              <a:t>Runtime Type Information</a:t>
            </a:r>
          </a:p>
        </p:txBody>
      </p:sp>
    </p:spTree>
    <p:extLst>
      <p:ext uri="{BB962C8B-B14F-4D97-AF65-F5344CB8AC3E}">
        <p14:creationId xmlns:p14="http://schemas.microsoft.com/office/powerpoint/2010/main" val="143668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600" dirty="0"/>
              <a:t>Can inspect Java classes at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runtime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600" dirty="0">
              <a:solidFill>
                <a:schemeClr val="tx2">
                  <a:lumMod val="75000"/>
                </a:schemeClr>
              </a:solidFill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600" dirty="0"/>
              <a:t>Using the Class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08012" y="1905000"/>
            <a:ext cx="108204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catClass = cat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.class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D2B8197-D597-47CD-93E8-09D0BC8AC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012" y="3313599"/>
            <a:ext cx="10820400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600"/>
              </a:spcBef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modifiers = catClass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.getModifiers(); </a:t>
            </a:r>
          </a:p>
          <a:p>
            <a:pPr fontAlgn="base">
              <a:spcBef>
                <a:spcPts val="6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Class[] interfaces = catClass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.getInterfaces();</a:t>
            </a:r>
          </a:p>
          <a:p>
            <a:pPr fontAlgn="base">
              <a:spcBef>
                <a:spcPts val="6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Method[] method = catClass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.getMethods();</a:t>
            </a:r>
          </a:p>
          <a:p>
            <a:pPr fontAlgn="base">
              <a:spcBef>
                <a:spcPts val="6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Field[] method = catClass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.getFields();</a:t>
            </a:r>
          </a:p>
          <a:p>
            <a:pPr fontAlgn="base">
              <a:spcBef>
                <a:spcPts val="6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Annotation[] annotations = catClass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.getAnnotations();</a:t>
            </a:r>
          </a:p>
        </p:txBody>
      </p:sp>
    </p:spTree>
    <p:extLst>
      <p:ext uri="{BB962C8B-B14F-4D97-AF65-F5344CB8AC3E}">
        <p14:creationId xmlns:p14="http://schemas.microsoft.com/office/powerpoint/2010/main" val="113734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4720888"/>
            <a:ext cx="8938472" cy="820600"/>
          </a:xfrm>
        </p:spPr>
        <p:txBody>
          <a:bodyPr/>
          <a:lstStyle/>
          <a:p>
            <a:r>
              <a:rPr lang="en-US" dirty="0"/>
              <a:t>Unit Testing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599056"/>
            <a:ext cx="8938472" cy="688256"/>
          </a:xfrm>
        </p:spPr>
        <p:txBody>
          <a:bodyPr/>
          <a:lstStyle/>
          <a:p>
            <a:r>
              <a:rPr lang="en-US" dirty="0"/>
              <a:t>Developer Job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984" y="1143000"/>
            <a:ext cx="7976857" cy="322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6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2" cy="537388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Individual modules </a:t>
            </a:r>
            <a:r>
              <a:rPr lang="en-US" dirty="0"/>
              <a:t>are tested to find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bugs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The main aim is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isolate each unit </a:t>
            </a:r>
            <a:r>
              <a:rPr lang="en-US" dirty="0"/>
              <a:t>of the system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dentify, analyze and fix the defects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2" y="3200400"/>
            <a:ext cx="10934604" cy="306237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600"/>
              </a:spcBef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@Test</a:t>
            </a:r>
          </a:p>
          <a:p>
            <a:pPr fontAlgn="base">
              <a:spcBef>
                <a:spcPts val="6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void testFeedShouldNotLeaveCatHungry() {</a:t>
            </a:r>
          </a:p>
          <a:p>
            <a:pPr fontAlgn="base">
              <a:spcBef>
                <a:spcPts val="6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Cat cat = new Cat();</a:t>
            </a:r>
          </a:p>
          <a:p>
            <a:pPr fontAlgn="base">
              <a:spcBef>
                <a:spcPts val="6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cat.feed();</a:t>
            </a:r>
          </a:p>
          <a:p>
            <a:pPr fontAlgn="base">
              <a:spcBef>
                <a:spcPts val="6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Assert.assertTrue(cat.isFed());</a:t>
            </a:r>
          </a:p>
          <a:p>
            <a:pPr fontAlgn="base">
              <a:spcBef>
                <a:spcPts val="6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7150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5351600"/>
            <a:ext cx="8938472" cy="820600"/>
          </a:xfrm>
        </p:spPr>
        <p:txBody>
          <a:bodyPr/>
          <a:lstStyle/>
          <a:p>
            <a:r>
              <a:rPr lang="en-US" dirty="0"/>
              <a:t>SOLID Principles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692" y="1524000"/>
            <a:ext cx="4741439" cy="325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8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2" cy="5373881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Single responsibility principle</a:t>
            </a:r>
          </a:p>
          <a:p>
            <a:pPr lvl="1"/>
            <a:r>
              <a:rPr lang="en-US" dirty="0"/>
              <a:t>Class should have only a single responsibility</a:t>
            </a:r>
          </a:p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Open/closed principle</a:t>
            </a:r>
          </a:p>
          <a:p>
            <a:pPr lvl="1"/>
            <a:r>
              <a:rPr lang="en-US" dirty="0"/>
              <a:t>“software entities … should be open for extension, but closed for modification.”</a:t>
            </a:r>
          </a:p>
          <a:p>
            <a:r>
              <a:rPr lang="en-US" b="1" dirty="0" err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Liskov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Substitution Principle</a:t>
            </a:r>
          </a:p>
          <a:p>
            <a:pPr lvl="1"/>
            <a:r>
              <a:rPr lang="en-US" dirty="0"/>
              <a:t>Objects in a program should be replaceable with instances of their subtypes without altering the correctness of that program.</a:t>
            </a:r>
            <a:endParaRPr lang="en-US" b="1" dirty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</a:t>
            </a:r>
          </a:p>
        </p:txBody>
      </p:sp>
    </p:spTree>
    <p:extLst>
      <p:ext uri="{BB962C8B-B14F-4D97-AF65-F5344CB8AC3E}">
        <p14:creationId xmlns:p14="http://schemas.microsoft.com/office/powerpoint/2010/main" val="187090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2" cy="5373881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Interface segregation principle</a:t>
            </a:r>
          </a:p>
          <a:p>
            <a:pPr lvl="1"/>
            <a:r>
              <a:rPr lang="en-US" dirty="0"/>
              <a:t>Many client-specific interfaces are better than one general-purpose interface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Dependency inversion principle</a:t>
            </a:r>
          </a:p>
          <a:p>
            <a:pPr lvl="1"/>
            <a:r>
              <a:rPr lang="en-US" dirty="0"/>
              <a:t>"depend upon abstractions, NOT concretions"</a:t>
            </a:r>
            <a:endParaRPr lang="en-US" b="1" dirty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012" y="3838061"/>
            <a:ext cx="209318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94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xmlns="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Interfaces &amp; Abstraction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Generics</a:t>
            </a:r>
            <a:endParaRPr lang="bg-BG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GB" dirty="0" err="1"/>
              <a:t>Enums</a:t>
            </a:r>
            <a:r>
              <a:rPr lang="en-GB" dirty="0"/>
              <a:t> and Annotations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Reflection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Unit Testing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SOLID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xmlns="" id="{E538129C-A416-4B17-B3AD-27BD38643A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47012" y="1371600"/>
            <a:ext cx="3572162" cy="438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dirty="0" err="1"/>
              <a:t>JavaFundamentals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4876800"/>
            <a:ext cx="8938472" cy="820600"/>
          </a:xfrm>
        </p:spPr>
        <p:txBody>
          <a:bodyPr/>
          <a:lstStyle/>
          <a:p>
            <a:r>
              <a:rPr lang="en-US" dirty="0"/>
              <a:t>Abstraction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754968"/>
            <a:ext cx="8938472" cy="719034"/>
          </a:xfrm>
        </p:spPr>
        <p:txBody>
          <a:bodyPr/>
          <a:lstStyle/>
          <a:p>
            <a:r>
              <a:rPr lang="en-US" dirty="0"/>
              <a:t>Interfaces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185" y="1600200"/>
            <a:ext cx="5306454" cy="2988157"/>
          </a:xfrm>
          <a:prstGeom prst="roundRect">
            <a:avLst>
              <a:gd name="adj" fmla="val 6286"/>
            </a:avLst>
          </a:prstGeom>
        </p:spPr>
      </p:pic>
    </p:spTree>
    <p:extLst>
      <p:ext uri="{BB962C8B-B14F-4D97-AF65-F5344CB8AC3E}">
        <p14:creationId xmlns:p14="http://schemas.microsoft.com/office/powerpoint/2010/main" val="363520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94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dirty="0"/>
              <a:t> means ignoring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irrelevant</a:t>
            </a:r>
            <a:r>
              <a:rPr lang="en-US" dirty="0"/>
              <a:t> features, properties, or functions and emphasizing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relevant ones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24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... relevant to the project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we develop</a:t>
            </a:r>
          </a:p>
          <a:p>
            <a:r>
              <a:rPr lang="en-US" dirty="0"/>
              <a:t>Abstraction helps managing complexity</a:t>
            </a:r>
            <a:endParaRPr lang="bg-BG" dirty="0"/>
          </a:p>
        </p:txBody>
      </p:sp>
      <p:sp>
        <p:nvSpPr>
          <p:cNvPr id="79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in OOP</a:t>
            </a:r>
            <a:endParaRPr lang="bg-BG" dirty="0"/>
          </a:p>
        </p:txBody>
      </p:sp>
      <p:sp>
        <p:nvSpPr>
          <p:cNvPr id="7" name="Thought Bubble: Cloud 6"/>
          <p:cNvSpPr/>
          <p:nvPr/>
        </p:nvSpPr>
        <p:spPr>
          <a:xfrm>
            <a:off x="3351212" y="3275076"/>
            <a:ext cx="7162800" cy="1068324"/>
          </a:xfrm>
          <a:prstGeom prst="cloudCallout">
            <a:avLst>
              <a:gd name="adj1" fmla="val -51672"/>
              <a:gd name="adj2" fmla="val -91274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"Relevant" to what?</a:t>
            </a:r>
            <a:endParaRPr lang="bg-BG" sz="3600" dirty="0">
              <a:solidFill>
                <a:schemeClr val="bg1"/>
              </a:solidFill>
            </a:endParaRPr>
          </a:p>
        </p:txBody>
      </p:sp>
      <p:pic>
        <p:nvPicPr>
          <p:cNvPr id="9" name="Graphic 8" descr="Ma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370012" y="2590800"/>
            <a:ext cx="1981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569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94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dirty="0"/>
              <a:t> lets you focus on what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object does </a:t>
            </a:r>
            <a:r>
              <a:rPr lang="en-US" dirty="0"/>
              <a:t>instead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how it does it</a:t>
            </a:r>
            <a:r>
              <a:rPr lang="en-US" dirty="0"/>
              <a:t>.</a:t>
            </a:r>
            <a:endParaRPr lang="bg-BG" dirty="0"/>
          </a:p>
          <a:p>
            <a:endParaRPr lang="bg-BG" dirty="0"/>
          </a:p>
        </p:txBody>
      </p:sp>
      <p:sp>
        <p:nvSpPr>
          <p:cNvPr id="79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Example</a:t>
            </a:r>
            <a:endParaRPr lang="bg-BG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753" y="2590800"/>
            <a:ext cx="7094141" cy="352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583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GB" dirty="0"/>
              <a:t>Shared boundary across which two or more separate components 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exchange information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E7D26A60-7EE3-40C5-BF76-6795D5EA6221}"/>
              </a:ext>
            </a:extLst>
          </p:cNvPr>
          <p:cNvGrpSpPr/>
          <p:nvPr/>
        </p:nvGrpSpPr>
        <p:grpSpPr>
          <a:xfrm>
            <a:off x="3197224" y="3276600"/>
            <a:ext cx="5791200" cy="2209800"/>
            <a:chOff x="2665411" y="3886200"/>
            <a:chExt cx="5791200" cy="22098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7413CF80-D41F-4993-9287-7040869FE95F}"/>
                </a:ext>
              </a:extLst>
            </p:cNvPr>
            <p:cNvSpPr/>
            <p:nvPr/>
          </p:nvSpPr>
          <p:spPr>
            <a:xfrm>
              <a:off x="2665411" y="3886200"/>
              <a:ext cx="5791200" cy="2209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A952D9C3-9FE0-4AE3-8C71-7AA6C39A7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1061" y="4220632"/>
              <a:ext cx="1830841" cy="1614600"/>
            </a:xfrm>
            <a:prstGeom prst="rect">
              <a:avLst/>
            </a:prstGeom>
          </p:spPr>
        </p:pic>
        <p:pic>
          <p:nvPicPr>
            <p:cNvPr id="1028" name="Picture 4" descr="http://freevector.co/wp-content/uploads/2010/12/49728-man-working-on-a-laptop-from-side-view.png">
              <a:extLst>
                <a:ext uri="{FF2B5EF4-FFF2-40B4-BE49-F238E27FC236}">
                  <a16:creationId xmlns:a16="http://schemas.microsoft.com/office/drawing/2014/main" xmlns="" id="{6BB6EC2E-A768-4EAC-8B52-EDFA03082D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8121" y="4114800"/>
              <a:ext cx="1830841" cy="1826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229279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5176" y="4973096"/>
            <a:ext cx="8938472" cy="820600"/>
          </a:xfrm>
        </p:spPr>
        <p:txBody>
          <a:bodyPr/>
          <a:lstStyle/>
          <a:p>
            <a:r>
              <a:rPr lang="en-US" dirty="0"/>
              <a:t>Generics</a:t>
            </a:r>
          </a:p>
        </p:txBody>
      </p:sp>
      <p:pic>
        <p:nvPicPr>
          <p:cNvPr id="2052" name="Picture 4" descr="Image result for java generics">
            <a:extLst>
              <a:ext uri="{FF2B5EF4-FFF2-40B4-BE49-F238E27FC236}">
                <a16:creationId xmlns:a16="http://schemas.microsoft.com/office/drawing/2014/main" xmlns="" id="{CF0EAEDA-7219-40E6-BD4B-82B1C6C4C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163" y="2019300"/>
            <a:ext cx="70485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C8B14E4-D2F0-45F6-A3C2-01997644C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5176" y="5754968"/>
            <a:ext cx="8938472" cy="719034"/>
          </a:xfrm>
        </p:spPr>
        <p:txBody>
          <a:bodyPr/>
          <a:lstStyle/>
          <a:p>
            <a:r>
              <a:rPr lang="en-US" dirty="0"/>
              <a:t>Reusing Classes</a:t>
            </a:r>
          </a:p>
        </p:txBody>
      </p:sp>
    </p:spTree>
    <p:extLst>
      <p:ext uri="{BB962C8B-B14F-4D97-AF65-F5344CB8AC3E}">
        <p14:creationId xmlns:p14="http://schemas.microsoft.com/office/powerpoint/2010/main" val="247586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dirty="0"/>
              <a:t> - used anywhere inside the class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Your class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generic</a:t>
            </a:r>
            <a:r>
              <a:rPr lang="en-US" dirty="0"/>
              <a:t> – e.g. you can use it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any type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Generics Classes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08012" y="1917918"/>
            <a:ext cx="109584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class List&lt;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&gt;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public void add(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item) {}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public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get(int index) {}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FF91ED4-5C0D-405D-9B23-39EC834B8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012" y="4876800"/>
            <a:ext cx="109584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List&lt;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Apple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&gt; apples = new List&lt;&gt;();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apples.add(new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Apple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);</a:t>
            </a:r>
          </a:p>
          <a:p>
            <a:pPr fontAlgn="base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Apple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apple = aplles.get(0);</a:t>
            </a:r>
          </a:p>
        </p:txBody>
      </p:sp>
    </p:spTree>
    <p:extLst>
      <p:ext uri="{BB962C8B-B14F-4D97-AF65-F5344CB8AC3E}">
        <p14:creationId xmlns:p14="http://schemas.microsoft.com/office/powerpoint/2010/main" val="18251364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6505</TotalTime>
  <Words>836</Words>
  <Application>Microsoft Office PowerPoint</Application>
  <PresentationFormat>Custom</PresentationFormat>
  <Paragraphs>179</Paragraphs>
  <Slides>19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SoftUni 16x9</vt:lpstr>
      <vt:lpstr>OOP Advanced</vt:lpstr>
      <vt:lpstr>Table of Contents</vt:lpstr>
      <vt:lpstr>Have a Question?</vt:lpstr>
      <vt:lpstr>Abstraction</vt:lpstr>
      <vt:lpstr>Abstraction in OOP</vt:lpstr>
      <vt:lpstr>Abstraction Example</vt:lpstr>
      <vt:lpstr>Interface</vt:lpstr>
      <vt:lpstr>Generics</vt:lpstr>
      <vt:lpstr>Generics Classes</vt:lpstr>
      <vt:lpstr>Enumeration</vt:lpstr>
      <vt:lpstr>Annotations</vt:lpstr>
      <vt:lpstr>Reflection</vt:lpstr>
      <vt:lpstr>Reflection</vt:lpstr>
      <vt:lpstr>Unit Testing</vt:lpstr>
      <vt:lpstr>Unit Testing</vt:lpstr>
      <vt:lpstr>SOLID Principles</vt:lpstr>
      <vt:lpstr>SOLID</vt:lpstr>
      <vt:lpstr>SOLID</vt:lpstr>
      <vt:lpstr>Trainings @ Software University (SoftUni)</vt:lpstr>
    </vt:vector>
  </TitlesOfParts>
  <Manager>Svetlin Nakov</Manager>
  <Company>Software University (SoftUni)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Trip</dc:title>
  <dc:subject>JavaScript Fundamentals - Practical Training Course @ SoftUni</dc:subject>
  <dc:creator>Software University Foundation</dc:creator>
  <cp:keywords>SoftUni, Software University, Java, OOP, programming,</cp:keywords>
  <dc:description>JavaScript Fundamentals Course @ SoftUni - https://softuni.bg/courses/javascript-fundamentals</dc:description>
  <cp:lastModifiedBy>123</cp:lastModifiedBy>
  <cp:revision>230</cp:revision>
  <dcterms:created xsi:type="dcterms:W3CDTF">2014-01-02T17:00:34Z</dcterms:created>
  <dcterms:modified xsi:type="dcterms:W3CDTF">2017-11-13T22:48:17Z</dcterms:modified>
  <cp:category>Java, OOP, programming,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